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heZPnd97iLjxtjznKisfnPRtyW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670284-2A0B-4FF8-BBB8-A987B9C7B590}">
  <a:tblStyle styleId="{01670284-2A0B-4FF8-BBB8-A987B9C7B59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fill>
          <a:solidFill>
            <a:srgbClr val="CBE2F5"/>
          </a:solidFill>
        </a:fill>
      </a:tcStyle>
    </a:band1H>
    <a:band2H>
      <a:tcTxStyle/>
    </a:band2H>
    <a:band1V>
      <a:tcTxStyle/>
      <a:tcStyle>
        <a:fill>
          <a:solidFill>
            <a:srgbClr val="CBE2F5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65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65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5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6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22" name="Google Shape;22;p6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4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7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5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5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7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showMasterSp="0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showMasterSp="0" type="secHead">
  <p:cSld name="SECTION_HEADER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8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6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43" name="Google Shape;43;p6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9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0"/>
          <p:cNvSpPr txBox="1"/>
          <p:nvPr>
            <p:ph idx="2" type="body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70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0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7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2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2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72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72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2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3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3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3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3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3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7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6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6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6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13" name="Google Shape;13;p64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x.doi.org/10.3201/eid2608.200679" TargetMode="External"/><Relationship Id="rId4" Type="http://schemas.openxmlformats.org/officeDocument/2006/relationships/hyperlink" Target="https://www.cdc.gov/coronavirus/2019-ncov/downloads/covid-data/hospitalization-death-by-age.pdf" TargetMode="External"/><Relationship Id="rId5" Type="http://schemas.openxmlformats.org/officeDocument/2006/relationships/hyperlink" Target="https://www.cdc.gov/coronavirus/2019-ncov/downloads/covid-data/hospitalization-death-by-race-ethnicity.pdf" TargetMode="External"/><Relationship Id="rId6" Type="http://schemas.openxmlformats.org/officeDocument/2006/relationships/hyperlink" Target="https://covid19.saglik.gov.tr/Eklenti/39697/0/covid-19evdetakipalgoritmasipdf.pdf" TargetMode="External"/><Relationship Id="rId7" Type="http://schemas.openxmlformats.org/officeDocument/2006/relationships/hyperlink" Target="https://github.com/ongov/covid-19-self-assessment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mailto:mysmartmask@gmail.com" TargetMode="External"/><Relationship Id="rId4" Type="http://schemas.openxmlformats.org/officeDocument/2006/relationships/hyperlink" Target="https://www.youtube.com/channel/UCpmIigp7V9nVPnnI1jL4jjw/videos" TargetMode="External"/><Relationship Id="rId5" Type="http://schemas.openxmlformats.org/officeDocument/2006/relationships/hyperlink" Target="https://drive.google.com/drive/folders/1qi_fkqVPdeA3QCPgScGCKsSI1tRpPIYg?usp=sharing" TargetMode="External"/><Relationship Id="rId6" Type="http://schemas.openxmlformats.org/officeDocument/2006/relationships/hyperlink" Target="https://github.com/mysmartmask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2000"/>
              <a:buFont typeface="Calibri"/>
              <a:buNone/>
            </a:pPr>
            <a:r>
              <a:rPr b="1" lang="tr-TR" sz="2000">
                <a:solidFill>
                  <a:srgbClr val="0D5672"/>
                </a:solidFill>
              </a:rPr>
              <a:t>BİL 495 – Bitirme Çalışması I – Şube 6 – Ekip 6</a:t>
            </a: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2000">
                <a:solidFill>
                  <a:srgbClr val="0D5672"/>
                </a:solidFill>
              </a:rPr>
              <a:t>Son Sunum – Dördüncü Buluşma</a:t>
            </a: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4000">
                <a:solidFill>
                  <a:srgbClr val="FF6600"/>
                </a:solidFill>
              </a:rPr>
              <a:t>AKILLI MASKE</a:t>
            </a: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2000">
                <a:solidFill>
                  <a:srgbClr val="0D5672"/>
                </a:solidFill>
              </a:rPr>
              <a:t>Şeyda Nur DEMİR (ÇAKAR)</a:t>
            </a: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2000">
                <a:solidFill>
                  <a:srgbClr val="0D5672"/>
                </a:solidFill>
              </a:rPr>
              <a:t>Proje Danışmanı : Prof. Dr. Hasari ÇELEBİ</a:t>
            </a: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2000">
                <a:solidFill>
                  <a:srgbClr val="0D5672"/>
                </a:solidFill>
              </a:rPr>
              <a:t>27 Ocak 2021</a:t>
            </a:r>
            <a:br>
              <a:rPr b="1" lang="tr-TR" sz="2000">
                <a:solidFill>
                  <a:srgbClr val="0D5672"/>
                </a:solidFill>
              </a:rPr>
            </a:br>
            <a:br>
              <a:rPr b="1" lang="tr-TR" sz="2000">
                <a:solidFill>
                  <a:srgbClr val="0D5672"/>
                </a:solidFill>
              </a:rPr>
            </a:br>
            <a:r>
              <a:rPr b="1" lang="tr-TR" sz="2000">
                <a:solidFill>
                  <a:schemeClr val="lt1"/>
                </a:solidFill>
              </a:rPr>
              <a:t>Gebze, Kocaeli, Türkiye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descr="Gebze Teknik Üniversitesi"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1020" y="0"/>
            <a:ext cx="2329960" cy="14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Kullanıcı Senaryosu (Aparat)</a:t>
            </a: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79" y="1954531"/>
            <a:ext cx="5725551" cy="421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Kullanıcı Senaryosu (Uygulama)</a:t>
            </a:r>
            <a:endParaRPr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865698"/>
            <a:ext cx="6121667" cy="4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 Gereksinimleri - 1</a:t>
            </a:r>
            <a:endParaRPr/>
          </a:p>
        </p:txBody>
      </p:sp>
      <p:sp>
        <p:nvSpPr>
          <p:cNvPr id="168" name="Google Shape;168;p1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Kullanıcıdan ses alınmalı ve mikrofon aracılığı ile arduinoya aktarılmalı,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Arduino ile alınan bu veriler değerlendirilmeli,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Öksürük algılandığında bluetootha uyarı gönderilmeli,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Bluetooth ile gelen bu uyarı android cihaza aktarılmalı,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Günlük öksürük sayısı ve maske kullanım süresi tutulmalı,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Kullanıcı uygulamadaki testi günlük olarak doldurmalı ve öksürük ses kaydı bırakmalı,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Doldurulan bu test öksürük ses kaydı ile birlikte değerlendirilmeli,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Covid-19 Risk Durumu kullanıcıya raporlanmalı,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Tüm bu verileri bulutta saklanmalıdır.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 Gereksinimleri - 2</a:t>
            </a:r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Donanım 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Android Cihaz (Samsung Galaxy A9), Bluetooth Modülü (HC06), Mikrofon (), Arduino Platformu (Arduino Uno), Batarya (9V Pil), Kablolar, Dirençler, Breadboard, Toplama Kutusu, İnternet.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Yazılım 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Android Studio, Android Bluetooth Kütüphanesi, Arduino, Arduino SoftwareSerial Kütüphanesi, Fritzing, Anaconda, Jupyter-Lab, TensorFlow Kütüphanesi, Keras Kütüphanesi, Scikit Learn Kütüphanesi, Matplotlib Numpy Pandas Csv gibi temel Python Kütüphaneleri, Öksürük Veriseti.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tr-TR" sz="4400"/>
              <a:t>Kullanılan Donanımlar ve Kullanım Amaçları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160" y="1906036"/>
            <a:ext cx="4486774" cy="434752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tr-TR" sz="4400"/>
              <a:t>Kullanılan Yazılımlar ve Kullanım Amaçları</a:t>
            </a:r>
            <a:endParaRPr/>
          </a:p>
        </p:txBody>
      </p:sp>
      <p:pic>
        <p:nvPicPr>
          <p:cNvPr descr="tablo içeren bir resim&#10;&#10;Açıklama otomatik olarak oluşturuldu"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681" y="1889785"/>
            <a:ext cx="4215838" cy="433775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Arduino Devre Tasarımı</a:t>
            </a:r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564" y="1901905"/>
            <a:ext cx="4779226" cy="431355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Arduino Kodu</a:t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532" y="1869628"/>
            <a:ext cx="4883795" cy="433790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Arduino Devresi</a:t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658" y="1898055"/>
            <a:ext cx="7329268" cy="428897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Covid-19 Kontrol Form Örnek Sorular </a:t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Yaşadığınız yer neresi?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Cinsiyetiniz nedir?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Kaç yaşındasınız?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Herhangi bir kronik hastalığınız var mı?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Sigara kullanıyor musunuz / kullandınız mı?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Bugün aşağıdaki semptomlardan herhangi birini geçirdiniz mi?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Covid-19 testi yaptırdınız mı?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Covid-19 Pozitif hasta ile temasta / aynı ortamda bulundunuz mu?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Lütfen öksürük sesinizi kaydedin (öksürmüyorsanız kendinizi zorlayın) : (3 sn)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tr-TR" sz="4000"/>
              <a:t>İçerik</a:t>
            </a:r>
            <a:endParaRPr b="1" sz="4000"/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Proje Tanımı ve Kısımları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Proje Şeması ve Sistem Mimarisi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Projede İzlenilen Yol ve Kullanılan Yöntemler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Projede Kullanılan Donanım, Veriseti, Araç ve Kütüphaneler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Başarı Kriterleri, Sonuçlar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Çalışma Takvimi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tr-TR" sz="2400"/>
              <a:t> Kaynaklar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Covid-19 Kontrol Form Örnek Ekranlar </a:t>
            </a:r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15" y="1901493"/>
            <a:ext cx="3084977" cy="424184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8698" y="1901493"/>
            <a:ext cx="3370108" cy="424184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3013" y="1901494"/>
            <a:ext cx="4369472" cy="424184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191" y="2437"/>
            <a:ext cx="10031617" cy="685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4" y="99548"/>
            <a:ext cx="12088912" cy="665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o içeren bir resim&#10;&#10;Açıklama otomatik olarak oluşturuldu"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014" y="0"/>
            <a:ext cx="100619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940" y="0"/>
            <a:ext cx="100941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4" y="99548"/>
            <a:ext cx="12088912" cy="665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124" y="0"/>
            <a:ext cx="100137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51" y="0"/>
            <a:ext cx="100458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536" y="250725"/>
            <a:ext cx="3076841" cy="28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in içeren bir resim&#10;&#10;Açıklama otomatik olarak oluşturuldu" id="259" name="Google Shape;2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33" y="273834"/>
            <a:ext cx="2842272" cy="2159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o içeren bir resim&#10;&#10;Açıklama otomatik olarak oluşturuldu" id="260" name="Google Shape;2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7102" y="1509407"/>
            <a:ext cx="2800082" cy="514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4613" y="109312"/>
            <a:ext cx="2376363" cy="133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933" y="3261006"/>
            <a:ext cx="3469049" cy="33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6440" y="4286992"/>
            <a:ext cx="4758890" cy="221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38052" y="1242319"/>
            <a:ext cx="2842273" cy="2729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0262" y="33337"/>
            <a:ext cx="7991475" cy="67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 Tanımı</a:t>
            </a:r>
            <a:endParaRPr/>
          </a:p>
        </p:txBody>
      </p:sp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Akıllı Maske Projesi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Mevcut medikal maskelere takılabilen bir aparat sayesinde, maske akıllı hale getirilir.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Kullanıcı maskeyi kullandığı günlük toplam süreyi ve gün içerisindeki öksürme sayısını, mobil uygulama aracılığı ile görüntüler.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Aynı zamanda kullanıcı, günlük olarak verilen formu doldurur, semptomları girer, gerektiği durumlarda öksürük örnek ses kaydı ekler ve Covid-19 Risk Durumu’nu görüntüler.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093" y="646308"/>
            <a:ext cx="10465814" cy="556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912" y="593766"/>
            <a:ext cx="12291824" cy="59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Test Verilerinin Derecelendirilmesi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82880" lvl="1" marL="38404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tr-TR"/>
              <a:t>Giriş</a:t>
            </a:r>
            <a:br>
              <a:rPr lang="tr-TR"/>
            </a:br>
            <a:br>
              <a:rPr lang="tr-TR"/>
            </a:br>
            <a:r>
              <a:rPr lang="tr-TR"/>
              <a:t>Buradaki bilgiler sadece veri toplama amaçlıdır.</a:t>
            </a:r>
            <a:br>
              <a:rPr lang="tr-TR"/>
            </a:br>
            <a:r>
              <a:rPr lang="tr-TR"/>
              <a:t>Literatürde bazı çalışmalar demografik bilgilerin de,</a:t>
            </a:r>
            <a:br>
              <a:rPr lang="tr-TR"/>
            </a:br>
            <a:r>
              <a:rPr lang="tr-TR"/>
              <a:t>Covid 19 tanısında önemli role sahip olduğunu gösterse de,</a:t>
            </a:r>
            <a:br>
              <a:rPr lang="tr-TR"/>
            </a:br>
            <a:r>
              <a:rPr lang="tr-TR"/>
              <a:t>çalışmada bu kısım hesaba katılmamıştır.</a:t>
            </a:r>
            <a:br>
              <a:rPr lang="tr-TR"/>
            </a:b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tr-TR"/>
              <a:t>Kişisel Bilgiler ve Kronik Hastalıklar</a:t>
            </a:r>
            <a:br>
              <a:rPr lang="tr-TR"/>
            </a:br>
            <a:br>
              <a:rPr lang="tr-TR"/>
            </a:br>
            <a:r>
              <a:rPr lang="tr-TR"/>
              <a:t>Buradaki bilgiler de, sadece kullanıcı hakkında olası bir</a:t>
            </a:r>
            <a:br>
              <a:rPr lang="tr-TR"/>
            </a:br>
            <a:r>
              <a:rPr lang="tr-TR"/>
              <a:t>vaka durumu için, bilgi alma amaçlıdır. Yine literatürde,</a:t>
            </a:r>
            <a:br>
              <a:rPr lang="tr-TR"/>
            </a:br>
            <a:r>
              <a:rPr lang="tr-TR"/>
              <a:t>bazı kronik hastalıkların, vakaların koronavirüse yakalanma</a:t>
            </a:r>
            <a:br>
              <a:rPr lang="tr-TR"/>
            </a:br>
            <a:r>
              <a:rPr lang="tr-TR"/>
              <a:t>riskini arttırdığını gösteren çalışmalar olsa da, bu bilgiler de</a:t>
            </a:r>
            <a:br>
              <a:rPr lang="tr-TR"/>
            </a:br>
            <a:r>
              <a:rPr lang="tr-TR"/>
              <a:t>bu çalışmada hesaba katılmamıştır.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Test Verilerinin Derecelendirilmesi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82880" lvl="1" marL="38404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tr-TR"/>
              <a:t> Son 14 Gün</a:t>
            </a:r>
            <a:br>
              <a:rPr lang="tr-TR"/>
            </a:br>
            <a:br>
              <a:rPr lang="tr-TR"/>
            </a:br>
            <a:r>
              <a:rPr lang="tr-TR"/>
              <a:t>Testin bu kısmındaki soruların cevapları,</a:t>
            </a:r>
            <a:br>
              <a:rPr lang="tr-TR"/>
            </a:br>
            <a:r>
              <a:rPr lang="tr-TR"/>
              <a:t>koronavirüse yakalanmış olma ihtimali bulunan hastaya,</a:t>
            </a:r>
            <a:br>
              <a:rPr lang="tr-TR"/>
            </a:br>
            <a:r>
              <a:rPr lang="tr-TR"/>
              <a:t>verilen uyarının şekillenmesinde rol oynar.</a:t>
            </a:r>
            <a:br>
              <a:rPr lang="tr-TR"/>
            </a:b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tr-TR"/>
              <a:t> Şikayetler</a:t>
            </a:r>
            <a:br>
              <a:rPr lang="tr-TR"/>
            </a:br>
            <a:br>
              <a:rPr lang="tr-TR"/>
            </a:br>
            <a:r>
              <a:rPr lang="tr-TR"/>
              <a:t>Şikayetler, risk durumu raporunun başlıca kıstasıdır.</a:t>
            </a:r>
            <a:br>
              <a:rPr lang="tr-TR"/>
            </a:br>
            <a:r>
              <a:rPr lang="tr-TR"/>
              <a:t>Kullanıcı, yüksek ateş durumuna ve gösterdiği semptomlara göre değerlendirilir.</a:t>
            </a:r>
            <a:br>
              <a:rPr lang="tr-TR"/>
            </a:br>
            <a:r>
              <a:rPr lang="tr-TR"/>
              <a:t>Bunun sonucunda karar mekanizması, «Son 14 Gün» kısmı cevaplarını da ele alarak,</a:t>
            </a:r>
            <a:br>
              <a:rPr lang="tr-TR"/>
            </a:br>
            <a:r>
              <a:rPr lang="tr-TR"/>
              <a:t>bir risk durumu belirler ve kullanıcıya raporlar.</a:t>
            </a:r>
            <a:br>
              <a:rPr lang="tr-TR"/>
            </a:b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tr-TR">
                <a:solidFill>
                  <a:srgbClr val="FF0000"/>
                </a:solidFill>
              </a:rPr>
              <a:t>Bu sonuçlar tamamen bilgilendirme amaçlı olup, kesinlik içermemektedir (!) .</a:t>
            </a:r>
            <a:br>
              <a:rPr lang="tr-TR"/>
            </a:b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289" y="0"/>
            <a:ext cx="100314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301" name="Google Shape;3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613" y="0"/>
            <a:ext cx="100207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Modelin Oluşturulma Aşamaları</a:t>
            </a:r>
            <a:endParaRPr sz="3600"/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773" y="2334880"/>
            <a:ext cx="10533413" cy="334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Model Oluşturmada Kullanılan Öğrenme Algoritması</a:t>
            </a:r>
            <a:endParaRPr sz="3600"/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47" y="2943113"/>
            <a:ext cx="11328705" cy="176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Öğrenme Algoritmasında Kullanılan Öznitelik Çıkarımı</a:t>
            </a:r>
            <a:endParaRPr sz="3600"/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093" y="2007755"/>
            <a:ext cx="6705814" cy="409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Öznitelik Çıkarımı Ara Aşamalarında Alınan Çıktılar</a:t>
            </a:r>
            <a:endParaRPr sz="3600"/>
          </a:p>
        </p:txBody>
      </p:sp>
      <p:pic>
        <p:nvPicPr>
          <p:cNvPr id="325" name="Google Shape;3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81" y="2554209"/>
            <a:ext cx="10969438" cy="283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Projenin Kısımları</a:t>
            </a:r>
            <a:endParaRPr/>
          </a:p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tr-TR"/>
              <a:t>Akıllı Maske Aparatı (Elektronik Cihaz)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tr-TR"/>
              <a:t>Akıllı Maske Uygulaması (Mobil Uygulama)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tr-TR"/>
              <a:t>Öksürük Tespit Aracı (Yazılım)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Öznitelik Çıkarımı (MFCC) ‘nda Kullanılan Formüller</a:t>
            </a:r>
            <a:endParaRPr sz="3600"/>
          </a:p>
        </p:txBody>
      </p:sp>
      <p:pic>
        <p:nvPicPr>
          <p:cNvPr descr="metin, tablo içeren bir resim&#10;&#10;Açıklama otomatik olarak oluşturuldu"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807" y="2061971"/>
            <a:ext cx="8418386" cy="405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Dalgadan Melspektrogram Elde Edilmesi</a:t>
            </a:r>
            <a:endParaRPr sz="3600"/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617" y="1901239"/>
            <a:ext cx="5700202" cy="430705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Melspektrogramın Tahmin Edilmesi</a:t>
            </a:r>
            <a:endParaRPr sz="3600"/>
          </a:p>
        </p:txBody>
      </p:sp>
      <p:pic>
        <p:nvPicPr>
          <p:cNvPr id="343" name="Google Shape;3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615" y="1914775"/>
            <a:ext cx="5463941" cy="427125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Model Çıktı Formatı</a:t>
            </a:r>
            <a:endParaRPr sz="3600"/>
          </a:p>
        </p:txBody>
      </p:sp>
      <p:pic>
        <p:nvPicPr>
          <p:cNvPr id="349" name="Google Shape;3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3429000"/>
            <a:ext cx="7967663" cy="51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Karışıklık Matrisi</a:t>
            </a:r>
            <a:endParaRPr sz="3600"/>
          </a:p>
        </p:txBody>
      </p:sp>
      <p:pic>
        <p:nvPicPr>
          <p:cNvPr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22" y="2152650"/>
            <a:ext cx="7286482" cy="36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Eğitim Esnasında Alınan Tekli Değerler</a:t>
            </a:r>
            <a:endParaRPr sz="3600"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86" y="2494069"/>
            <a:ext cx="10571228" cy="164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Alınan Doğruluk ve Kayıp Değerleri</a:t>
            </a:r>
            <a:endParaRPr sz="3600"/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220" y="1964580"/>
            <a:ext cx="6984950" cy="406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0285" y="3300807"/>
            <a:ext cx="4404495" cy="27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Kullanılan Verisetinden (Öks/Kon) Örnekler</a:t>
            </a:r>
            <a:endParaRPr sz="3600"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116" y="34290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284" y="3441032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tr-TR" sz="3600"/>
              <a:t>Kullanılan Verisetinden (Öks/Kon) Örnekler</a:t>
            </a:r>
            <a:endParaRPr sz="3600"/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50" y="2177299"/>
            <a:ext cx="5487650" cy="3658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in, perde içeren bir resim&#10;&#10;Açıklama otomatik olarak oluşturuldu" id="382" name="Google Shape;38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6480" y="2177298"/>
            <a:ext cx="4877910" cy="365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387" name="Google Shape;3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9348"/>
            <a:ext cx="12192000" cy="489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 Şeması</a:t>
            </a:r>
            <a:endParaRPr/>
          </a:p>
        </p:txBody>
      </p:sp>
      <p:pic>
        <p:nvPicPr>
          <p:cNvPr id="126" name="Google Shape;12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751" y="1846263"/>
            <a:ext cx="8515386" cy="446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392" name="Google Shape;3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9349"/>
            <a:ext cx="12192000" cy="489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2917" y="2161998"/>
            <a:ext cx="5306165" cy="253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6408"/>
            <a:ext cx="12191999" cy="556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n içeren bir resim&#10;&#10;Açıklama otomatik olarak oluşturuldu" id="407" name="Google Shape;4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" y="646806"/>
            <a:ext cx="12190253" cy="556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Başarı Kriterleri</a:t>
            </a:r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%97.1 Doğruluk Oranı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%98.5 Sensitivite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%94.2 Spesifite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%100 Asemptomatik Vaka Doğru Teşhis Oranı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/>
              <a:t>Hedefim tüm bu değerlere olabildiğince yaklaşmak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/>
              <a:t>Ve elimdeki veriseti ile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Öksürükleri tespit etmek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Covid-19 Risk Durumu raporlamak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Sonuçlar</a:t>
            </a:r>
            <a:endParaRPr/>
          </a:p>
        </p:txBody>
      </p:sp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/>
              <a:t>Hedefim tüm bu değerlere olabildiğince yaklaşmaktı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/>
              <a:t>Ve elimdeki veriseti ile,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 Öksürükleri tespit ettim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 Covid 19 Risk Durumu raporladım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Google Shape;424;p56"/>
          <p:cNvGraphicFramePr/>
          <p:nvPr/>
        </p:nvGraphicFramePr>
        <p:xfrm>
          <a:off x="82625" y="74558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{01670284-2A0B-4FF8-BBB8-A987B9C7B590}</a:tableStyleId>
              </a:tblPr>
              <a:tblGrid>
                <a:gridCol w="2322950"/>
                <a:gridCol w="577675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611500"/>
                <a:gridCol w="565125"/>
              </a:tblGrid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YAPILACAKLAR / HAFTA SAYISI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Projenin Seçilmesi,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Projenin Araştırılması</a:t>
                      </a:r>
                      <a:endParaRPr b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Literatür Taraması,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Pazar Araştırması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Malzeme Siparişi,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İlk Arduino Devresinin Kurulumu,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İlk Android Projesinin Oluşturulması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Bluetooth Modülünün Kullanılması,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ve Android Bağlantısı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Yöntemin Belirlenmesi,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Algoritmanın Tasarlanması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Kullanılacak Veri Setinin Belirlenmesi,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Kullanılacak Araçların Belirlenmesi,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Kullanılacak Kütüphanelerin Belirlenmesi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Modelin Oluşturulması,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Modelin Eğitilmesi,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Modelin Test Edilmesi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Projenin Gerçek Veriler ile</a:t>
                      </a:r>
                      <a:endParaRPr b="0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Edilmesi,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Doğruluk Oranının İyileştirilmesi</a:t>
                      </a:r>
                      <a:endParaRPr b="0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Projenin Son Haline Getirilmesi,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Raporun Hazırlanması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411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Son Sunum,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tr-TR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5" name="Google Shape;425;p56"/>
          <p:cNvSpPr/>
          <p:nvPr/>
        </p:nvSpPr>
        <p:spPr>
          <a:xfrm>
            <a:off x="2447779" y="1105486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6"/>
          <p:cNvSpPr/>
          <p:nvPr/>
        </p:nvSpPr>
        <p:spPr>
          <a:xfrm>
            <a:off x="3036277" y="1553308"/>
            <a:ext cx="1071489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5503982" y="1553307"/>
            <a:ext cx="1071489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6"/>
          <p:cNvSpPr/>
          <p:nvPr/>
        </p:nvSpPr>
        <p:spPr>
          <a:xfrm>
            <a:off x="6716150" y="2053878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3652910" y="2059734"/>
            <a:ext cx="1071489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4879144" y="2577873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3036277" y="3002259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6"/>
          <p:cNvSpPr/>
          <p:nvPr/>
        </p:nvSpPr>
        <p:spPr>
          <a:xfrm>
            <a:off x="6716150" y="3575961"/>
            <a:ext cx="1685787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6"/>
          <p:cNvSpPr/>
          <p:nvPr/>
        </p:nvSpPr>
        <p:spPr>
          <a:xfrm>
            <a:off x="8530879" y="4250834"/>
            <a:ext cx="1752601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6"/>
          <p:cNvSpPr/>
          <p:nvPr/>
        </p:nvSpPr>
        <p:spPr>
          <a:xfrm>
            <a:off x="11574801" y="5780645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6"/>
          <p:cNvSpPr/>
          <p:nvPr/>
        </p:nvSpPr>
        <p:spPr>
          <a:xfrm>
            <a:off x="11004451" y="5372672"/>
            <a:ext cx="464233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6"/>
          <p:cNvSpPr/>
          <p:nvPr/>
        </p:nvSpPr>
        <p:spPr>
          <a:xfrm>
            <a:off x="5494596" y="3002259"/>
            <a:ext cx="1685787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6"/>
          <p:cNvSpPr txBox="1"/>
          <p:nvPr/>
        </p:nvSpPr>
        <p:spPr>
          <a:xfrm>
            <a:off x="42196" y="132100"/>
            <a:ext cx="599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Çalışma Takvimi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11483920" y="641252"/>
            <a:ext cx="698695" cy="557549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6"/>
          <p:cNvSpPr/>
          <p:nvPr/>
        </p:nvSpPr>
        <p:spPr>
          <a:xfrm>
            <a:off x="9792287" y="4861002"/>
            <a:ext cx="1071489" cy="351691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42203" y="5724362"/>
            <a:ext cx="12155647" cy="49238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Kaynaklar</a:t>
            </a:r>
            <a:endParaRPr/>
          </a:p>
        </p:txBody>
      </p:sp>
      <p:sp>
        <p:nvSpPr>
          <p:cNvPr id="446" name="Google Shape;446;p57"/>
          <p:cNvSpPr txBox="1"/>
          <p:nvPr>
            <p:ph idx="1" type="body"/>
          </p:nvPr>
        </p:nvSpPr>
        <p:spPr>
          <a:xfrm>
            <a:off x="1097280" y="1845734"/>
            <a:ext cx="1109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[1] Adams, M. L., Katz, D. L., &amp; Grandpre, J. (2020). Population-Based Estimates of Chronic Conditions Affecting Risk for Complications from Coronavirus Disease, United States. Emerging Infectious Diseases, 26(8), 1831-1833. </a:t>
            </a:r>
            <a:r>
              <a:rPr lang="tr-TR" sz="1400" u="sng">
                <a:solidFill>
                  <a:schemeClr val="hlink"/>
                </a:solidFill>
                <a:hlinkClick r:id="rId3"/>
              </a:rPr>
              <a:t>https://dx.doi.org/10.3201/eid2608.200679</a:t>
            </a:r>
            <a:r>
              <a:rPr lang="tr-TR" sz="1400"/>
              <a:t>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[2] «COVID-19 HOSPITALIZATION AND DEATH BY AGE» online,</a:t>
            </a:r>
            <a:br>
              <a:rPr lang="tr-TR" sz="1400"/>
            </a:br>
            <a:r>
              <a:rPr lang="tr-TR" sz="1400"/>
              <a:t> </a:t>
            </a:r>
            <a:r>
              <a:rPr lang="tr-TR" sz="1400" u="sng">
                <a:solidFill>
                  <a:schemeClr val="hlink"/>
                </a:solidFill>
                <a:hlinkClick r:id="rId4"/>
              </a:rPr>
              <a:t>https://www.cdc.gov/coronavirus/2019-ncov/downloads/covid-data/hospitalization-death-by-age.pdf</a:t>
            </a:r>
            <a:r>
              <a:rPr lang="tr-TR" sz="1400"/>
              <a:t>,</a:t>
            </a:r>
            <a:br>
              <a:rPr lang="tr-TR" sz="1400"/>
            </a:br>
            <a:r>
              <a:rPr lang="tr-TR" sz="1400"/>
              <a:t>[Ziyaret Tarihi : 18 Ocak 2021]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[3] «COVID-19 Cases, Hospitalizations, and Deaths, by Race/Ethnicity» online,</a:t>
            </a:r>
            <a:br>
              <a:rPr lang="tr-TR" sz="1400"/>
            </a:br>
            <a:r>
              <a:rPr lang="tr-TR" sz="1400" u="sng">
                <a:solidFill>
                  <a:schemeClr val="hlink"/>
                </a:solidFill>
                <a:hlinkClick r:id="rId5"/>
              </a:rPr>
              <a:t>https://www.cdc.gov/coronavirus/2019-ncov/downloads/covid-data/hospitalization-death-by-race-ethnicity.pdf</a:t>
            </a:r>
            <a:r>
              <a:rPr lang="tr-TR" sz="1400"/>
              <a:t>,</a:t>
            </a:r>
            <a:br>
              <a:rPr lang="tr-TR" sz="1400"/>
            </a:br>
            <a:r>
              <a:rPr lang="tr-TR" sz="1400"/>
              <a:t>[Ziyaret Tarihi : 18 Ocak 2021]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[4] «Covid-19 Evde Takip Algoritması» online,</a:t>
            </a:r>
            <a:br>
              <a:rPr lang="tr-TR" sz="1400"/>
            </a:br>
            <a:r>
              <a:rPr lang="tr-TR" sz="1400" u="sng">
                <a:solidFill>
                  <a:schemeClr val="hlink"/>
                </a:solidFill>
                <a:hlinkClick r:id="rId6"/>
              </a:rPr>
              <a:t>https://covid19.saglik.gov.tr/Eklenti/39697/0/covid-19evdetakipalgoritmasipdf.pdf</a:t>
            </a:r>
            <a:r>
              <a:rPr lang="tr-TR" sz="1400"/>
              <a:t>,</a:t>
            </a:r>
            <a:br>
              <a:rPr lang="tr-TR" sz="1400"/>
            </a:br>
            <a:r>
              <a:rPr lang="tr-TR" sz="1400"/>
              <a:t>[İndirilme Tarihi : 26 Ocak 2021]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tr-TR" sz="1400"/>
              <a:t>[5] «Github Ongov / Covid-19 Self Assessment»</a:t>
            </a:r>
            <a:br>
              <a:rPr lang="tr-TR" sz="1400"/>
            </a:br>
            <a:r>
              <a:rPr lang="tr-TR" sz="1400" u="sng">
                <a:solidFill>
                  <a:schemeClr val="hlink"/>
                </a:solidFill>
                <a:hlinkClick r:id="rId7"/>
              </a:rPr>
              <a:t>https://github.com/ongov/covid-19-self-assessment</a:t>
            </a:r>
            <a:r>
              <a:rPr lang="tr-TR" sz="1400"/>
              <a:t>,</a:t>
            </a:r>
            <a:br>
              <a:rPr lang="tr-TR" sz="1400"/>
            </a:br>
            <a:r>
              <a:rPr lang="tr-TR" sz="1400"/>
              <a:t>[Ziyaret Tarihi : 18 Ocak 2021]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Proje İlgili Diğer Tüm Detaylar İçin</a:t>
            </a:r>
            <a:endParaRPr/>
          </a:p>
        </p:txBody>
      </p:sp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E-posta Adresi : </a:t>
            </a:r>
            <a:r>
              <a:rPr b="1" lang="tr-TR"/>
              <a:t>Gmail</a:t>
            </a:r>
            <a:r>
              <a:rPr lang="tr-TR"/>
              <a:t> Bağlantısı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 u="sng">
                <a:solidFill>
                  <a:schemeClr val="hlink"/>
                </a:solidFill>
                <a:hlinkClick r:id="rId3"/>
              </a:rPr>
              <a:t>mysmartmask@gmail.com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tr-TR"/>
              <a:t>  </a:t>
            </a:r>
            <a:r>
              <a:rPr lang="tr-TR"/>
              <a:t>Tanıtım : </a:t>
            </a:r>
            <a:r>
              <a:rPr b="1" lang="tr-TR"/>
              <a:t>Youtube</a:t>
            </a:r>
            <a:r>
              <a:rPr lang="tr-TR"/>
              <a:t> Bağlantısı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 u="sng">
                <a:solidFill>
                  <a:schemeClr val="hlink"/>
                </a:solidFill>
                <a:hlinkClick r:id="rId4"/>
              </a:rPr>
              <a:t>https://www.youtube.com/channel/UCpmIigp7V9nVPnnI1jL4jjw/videos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Veriseti : </a:t>
            </a:r>
            <a:r>
              <a:rPr b="1" lang="tr-TR"/>
              <a:t>Google Drive </a:t>
            </a:r>
            <a:r>
              <a:rPr lang="tr-TR"/>
              <a:t>Bağlantısı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 u="sng">
                <a:solidFill>
                  <a:schemeClr val="hlink"/>
                </a:solidFill>
                <a:hlinkClick r:id="rId5"/>
              </a:rPr>
              <a:t>https://drive.google.com/drive/folders/1qi_fkqVPdeA3QCPgScGCKsSI1tRpPIYg?usp=sharing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Kaynak Kod : </a:t>
            </a:r>
            <a:r>
              <a:rPr b="1" lang="tr-TR"/>
              <a:t>Github</a:t>
            </a:r>
            <a:r>
              <a:rPr lang="tr-TR"/>
              <a:t> Bağlantısı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 u="sng">
                <a:solidFill>
                  <a:schemeClr val="hlink"/>
                </a:solidFill>
                <a:hlinkClick r:id="rId6"/>
              </a:rPr>
              <a:t>https://github.com/mysmartmask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Gelecek Çalışma</a:t>
            </a:r>
            <a:endParaRPr/>
          </a:p>
        </p:txBody>
      </p:sp>
      <p:sp>
        <p:nvSpPr>
          <p:cNvPr id="458" name="Google Shape;458;p5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r-TR"/>
              <a:t>Gelecek dönem, ikinci bitirme projemde, bu projemin devamı niteliğinde,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Öksürük sesini sınıflandırmayı, Covid-19 öksürüğünü tespit etmeyi,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Projemin «makine öğrenmesi» kısmını, web servise yüklemeyi,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Projemin donanım iyileştirmeyi, ses sensörü yerine kayıt alınabilir mikrofon kullanmayı,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3’er saniyelik ses kayıtları alıp, gerçek zamanlı android uygulamama göndermeyi,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tr-TR"/>
              <a:t>  Android uygulamamda, web servis aracılığı ile, oluşturduğum «makine öğrenmesi» modelini kullanarak, gelen sesleri analiz ederek, Covid-19 öksürüğü algılandığında, uygulama üzerinden uyarı vermeyi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tr-TR"/>
              <a:t>Planlıyor, ve gerçekleştirmeyi amaçlıyorum.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Yüksek Seviye Sistem Mimarisi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867401"/>
            <a:ext cx="7902341" cy="432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Öksürük Örnekleri</a:t>
            </a:r>
            <a:endParaRPr/>
          </a:p>
        </p:txBody>
      </p:sp>
      <p:pic>
        <p:nvPicPr>
          <p:cNvPr id="464" name="Google Shape;4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870" y="1996317"/>
            <a:ext cx="6068616" cy="426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Verisetinden (Neg/Pos) Örnekler</a:t>
            </a:r>
            <a:endParaRPr/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7907" y="297062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495" y="29706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336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Verisetinden (Neg/Pos) Örnekler</a:t>
            </a:r>
            <a:endParaRPr/>
          </a:p>
        </p:txBody>
      </p:sp>
      <p:pic>
        <p:nvPicPr>
          <p:cNvPr id="477" name="Google Shape;4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2032634"/>
            <a:ext cx="50387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7634" y="2145177"/>
            <a:ext cx="50387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Teşekkür</a:t>
            </a:r>
            <a:endParaRPr/>
          </a:p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tr-TR" sz="1800"/>
              <a:t>Başta projemde danışmanlığımı üstlendiği için, Prof. Dr. Hasari Çelebi hocama,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tr-TR" sz="1800"/>
              <a:t>Ardından sunumlar aracılığıyla projemin takibine katkı sağladığı için, Prof. Dr. İbrahim Soğukpınar hocamıza,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tr-TR" sz="1800"/>
              <a:t>Sunumlar süresince beni saygıyla dinleyen siz arkadaşlarıma, teşekkürlerimi sunuyorum.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i="1" lang="tr-TR" sz="1800"/>
              <a:t>Ekibimizdeki herkese hayatında başarılar diliyor, sağlıcakla kalmanızı temenni ediyorum.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tr-TR" sz="1800"/>
              <a:t>Şeyda Nur DEMİR (ÇAKAR)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Kullanıcı Rolleri</a:t>
            </a:r>
            <a:endParaRPr/>
          </a:p>
        </p:txBody>
      </p:sp>
      <p:pic>
        <p:nvPicPr>
          <p:cNvPr descr="tablo içeren bir resim&#10;&#10;Açıklama otomatik olarak oluşturuldu"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41" y="2436466"/>
            <a:ext cx="10593278" cy="256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Kullanıcı Senaryosu (Akış)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2702780"/>
            <a:ext cx="10303844" cy="215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tr-TR"/>
              <a:t>Kullanıcı Senaryosu (Maske)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944335"/>
            <a:ext cx="5964702" cy="394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çmişe bakış">
  <a:themeElements>
    <a:clrScheme name="Geçmişe bakış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2020-11-25T05:08:30Z</dcterms:created>
  <dc:creator>Demir</dc:creator>
</cp:coreProperties>
</file>